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0" r:id="rId2"/>
    <p:sldId id="281" r:id="rId3"/>
    <p:sldId id="282" r:id="rId4"/>
    <p:sldId id="283" r:id="rId5"/>
    <p:sldId id="284" r:id="rId6"/>
    <p:sldId id="264" r:id="rId7"/>
    <p:sldId id="297" r:id="rId8"/>
    <p:sldId id="296" r:id="rId9"/>
    <p:sldId id="298" r:id="rId10"/>
    <p:sldId id="299" r:id="rId11"/>
    <p:sldId id="301" r:id="rId12"/>
    <p:sldId id="302" r:id="rId13"/>
    <p:sldId id="300" r:id="rId14"/>
    <p:sldId id="271" r:id="rId15"/>
    <p:sldId id="258" r:id="rId16"/>
    <p:sldId id="259" r:id="rId17"/>
    <p:sldId id="260" r:id="rId18"/>
    <p:sldId id="261" r:id="rId19"/>
    <p:sldId id="256" r:id="rId20"/>
    <p:sldId id="266" r:id="rId21"/>
    <p:sldId id="265" r:id="rId22"/>
    <p:sldId id="257" r:id="rId23"/>
    <p:sldId id="26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3" d="100"/>
          <a:sy n="63" d="100"/>
        </p:scale>
        <p:origin x="73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D6CEA-3950-44BB-BF81-3C853205A680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E4ED3-C6FD-484F-94E8-35F131F18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505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D6CEA-3950-44BB-BF81-3C853205A680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E4ED3-C6FD-484F-94E8-35F131F18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27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D6CEA-3950-44BB-BF81-3C853205A680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E4ED3-C6FD-484F-94E8-35F131F182ED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2183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D6CEA-3950-44BB-BF81-3C853205A680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E4ED3-C6FD-484F-94E8-35F131F18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22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D6CEA-3950-44BB-BF81-3C853205A680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E4ED3-C6FD-484F-94E8-35F131F182E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29656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D6CEA-3950-44BB-BF81-3C853205A680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E4ED3-C6FD-484F-94E8-35F131F18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6637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D6CEA-3950-44BB-BF81-3C853205A680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E4ED3-C6FD-484F-94E8-35F131F18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3118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D6CEA-3950-44BB-BF81-3C853205A680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E4ED3-C6FD-484F-94E8-35F131F18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522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6676569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676568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158406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AAF32A0B-D38A-4E4A-BD5E-94B67129650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CD3B46-48AB-439D-A981-D3596F977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0288" y="2313432"/>
            <a:ext cx="6592824" cy="285273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8D712-0D13-4ECD-9BEB-B8EE651FF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90288" y="5193792"/>
            <a:ext cx="6592824" cy="97840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73167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 Conten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36125" y="0"/>
            <a:ext cx="5355875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6558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68915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06451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645309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8728750D-82C7-4A8D-A7C7-5549346679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68989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D6CEA-3950-44BB-BF81-3C853205A680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E4ED3-C6FD-484F-94E8-35F131F18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7352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 Content_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88842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62100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803242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DEF523FD-B1FC-40A7-93AA-389CB38E17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29985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Edit Master text styles</a:t>
            </a:r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B60C8CC8-C869-4395-B389-D76DF4A56AA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44385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E10AF5F6-7B7D-4CE6-A1D0-2F46804D3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20747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 Content_2 column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09750" y="1847927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2304413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C3BB8EAB-4266-4938-A8CB-6D18C93801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09750" y="4048520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Edit Master text styles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16D363C-A0A5-4FB1-8CC2-850C0CD9F4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0" y="4505006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AAF4A39B-C3C3-4691-BB94-371047ADD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3619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D6CEA-3950-44BB-BF81-3C853205A680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E4ED3-C6FD-484F-94E8-35F131F18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494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D6CEA-3950-44BB-BF81-3C853205A680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E4ED3-C6FD-484F-94E8-35F131F18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986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D6CEA-3950-44BB-BF81-3C853205A680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E4ED3-C6FD-484F-94E8-35F131F18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545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D6CEA-3950-44BB-BF81-3C853205A680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E4ED3-C6FD-484F-94E8-35F131F18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20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D6CEA-3950-44BB-BF81-3C853205A680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E4ED3-C6FD-484F-94E8-35F131F18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48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D6CEA-3950-44BB-BF81-3C853205A680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E4ED3-C6FD-484F-94E8-35F131F18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44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D6CEA-3950-44BB-BF81-3C853205A680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E4ED3-C6FD-484F-94E8-35F131F18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0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D6CEA-3950-44BB-BF81-3C853205A680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82E4ED3-C6FD-484F-94E8-35F131F18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45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lasses on top of a book">
            <a:extLst>
              <a:ext uri="{FF2B5EF4-FFF2-40B4-BE49-F238E27FC236}">
                <a16:creationId xmlns:a16="http://schemas.microsoft.com/office/drawing/2014/main" id="{CCE37FDC-1EFA-4A40-A8DC-D79C00AE3C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469" b="-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1" dirty="0"/>
              <a:t>MEETING 3</a:t>
            </a:r>
            <a:br>
              <a:rPr lang="en-US" sz="2800" b="1" dirty="0"/>
            </a:br>
            <a:r>
              <a:rPr lang="en-US" sz="2800" b="1" dirty="0"/>
              <a:t>JOB INTERVIEW</a:t>
            </a:r>
            <a:br>
              <a:rPr lang="en-US" sz="2800" b="1" dirty="0"/>
            </a:b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GRAMMAR</a:t>
            </a:r>
            <a:endParaRPr lang="en-US"/>
          </a:p>
          <a:p>
            <a:r>
              <a:rPr lang="en-US"/>
              <a:t>Simple Past Tense </a:t>
            </a:r>
          </a:p>
          <a:p>
            <a:r>
              <a:rPr lang="en-US"/>
              <a:t>Past Continuous Tense </a:t>
            </a:r>
          </a:p>
          <a:p>
            <a:r>
              <a:rPr lang="en-US"/>
              <a:t>Past Perfect Tense </a:t>
            </a:r>
          </a:p>
          <a:p>
            <a:r>
              <a:rPr lang="en-US"/>
              <a:t>Past Perfect Continuous Tense. </a:t>
            </a:r>
          </a:p>
          <a:p>
            <a:pPr marL="0" indent="0">
              <a:buNone/>
            </a:pPr>
            <a:endParaRPr lang="en-US" b="1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83860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group of students throwing their graduation caps in the air at sunset">
            <a:extLst>
              <a:ext uri="{FF2B5EF4-FFF2-40B4-BE49-F238E27FC236}">
                <a16:creationId xmlns:a16="http://schemas.microsoft.com/office/drawing/2014/main" id="{039BFAD7-131E-407E-8A28-E4CF6B8977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40A7491-C312-4D36-BA63-6F859CD81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-1"/>
            <a:ext cx="12191999" cy="6852374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A141F7B-AE96-45F9-BC57-F7C861749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Slide Number Placeholder 5" descr="Slide number">
            <a:extLst>
              <a:ext uri="{FF2B5EF4-FFF2-40B4-BE49-F238E27FC236}">
                <a16:creationId xmlns:a16="http://schemas.microsoft.com/office/drawing/2014/main" id="{118AA3A9-97EA-409C-AD65-3CD3B0A58871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10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" name="Text Placeholder 86" descr="content block 1">
            <a:extLst>
              <a:ext uri="{FF2B5EF4-FFF2-40B4-BE49-F238E27FC236}">
                <a16:creationId xmlns:a16="http://schemas.microsoft.com/office/drawing/2014/main" id="{1F4C9CA2-B224-40CD-8DB2-CAE478D23611}"/>
              </a:ext>
            </a:extLst>
          </p:cNvPr>
          <p:cNvSpPr txBox="1">
            <a:spLocks/>
          </p:cNvSpPr>
          <p:nvPr/>
        </p:nvSpPr>
        <p:spPr>
          <a:xfrm>
            <a:off x="404047" y="448567"/>
            <a:ext cx="10502538" cy="5286027"/>
          </a:xfrm>
          <a:prstGeom prst="rect">
            <a:avLst/>
          </a:prstGeom>
        </p:spPr>
        <p:txBody>
          <a:bodyPr vert="horz" wrap="square" lIns="0" tIns="45720" rIns="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400" kern="12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d-ID" sz="2800" u="sng" dirty="0">
                <a:solidFill>
                  <a:srgbClr val="FF0000"/>
                </a:solidFill>
              </a:rPr>
              <a:t>Middle paragraph</a:t>
            </a:r>
            <a:r>
              <a:rPr lang="id-ID" sz="2800" u="sng" dirty="0"/>
              <a:t>: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400" dirty="0"/>
              <a:t>The role is very appealing to me, and I believe that my strong technical experience and education make me a highly competitive candidate for this position. My key strengths that would support my success in this position</a:t>
            </a:r>
            <a:r>
              <a:rPr lang="id-ID" sz="2400" dirty="0"/>
              <a:t>. </a:t>
            </a:r>
            <a:r>
              <a:rPr lang="en-US" sz="2400" dirty="0"/>
              <a:t>I have successfully designed, developed, and supported live-use applications</a:t>
            </a:r>
            <a:r>
              <a:rPr lang="id-ID" sz="2400" dirty="0"/>
              <a:t>. </a:t>
            </a:r>
            <a:r>
              <a:rPr lang="en-US" sz="2400" dirty="0"/>
              <a:t>I strive continually for excellence.</a:t>
            </a:r>
            <a:r>
              <a:rPr lang="id-ID" sz="2400" dirty="0"/>
              <a:t> </a:t>
            </a:r>
            <a:r>
              <a:rPr lang="en-US" sz="2400" dirty="0"/>
              <a:t>I</a:t>
            </a:r>
            <a:r>
              <a:rPr lang="id-ID" sz="2400" dirty="0"/>
              <a:t> </a:t>
            </a:r>
            <a:r>
              <a:rPr lang="en-US" sz="2400" dirty="0"/>
              <a:t>provide exceptional contributions to customer service for all customers.</a:t>
            </a:r>
            <a:r>
              <a:rPr lang="id-ID" sz="2400" dirty="0"/>
              <a:t> </a:t>
            </a:r>
            <a:r>
              <a:rPr lang="en-US" sz="2400" dirty="0"/>
              <a:t>With a BS degree in Computer Programming, I have a comprehensive understanding of the full lifecycle for software development projects. I also have experience in learning and applying new technologies as appropriate. </a:t>
            </a:r>
            <a:endParaRPr lang="id-ID" sz="2400" dirty="0"/>
          </a:p>
        </p:txBody>
      </p:sp>
    </p:spTree>
    <p:extLst>
      <p:ext uri="{BB962C8B-B14F-4D97-AF65-F5344CB8AC3E}">
        <p14:creationId xmlns:p14="http://schemas.microsoft.com/office/powerpoint/2010/main" val="382879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group of students throwing their graduation caps in the air at sunset">
            <a:extLst>
              <a:ext uri="{FF2B5EF4-FFF2-40B4-BE49-F238E27FC236}">
                <a16:creationId xmlns:a16="http://schemas.microsoft.com/office/drawing/2014/main" id="{039BFAD7-131E-407E-8A28-E4CF6B8977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40A7491-C312-4D36-BA63-6F859CD81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777" y="5626"/>
            <a:ext cx="12191999" cy="6852374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slide 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56639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7" name="Text Placeholder 86" descr="content block 1">
            <a:extLst>
              <a:ext uri="{FF2B5EF4-FFF2-40B4-BE49-F238E27FC236}">
                <a16:creationId xmlns:a16="http://schemas.microsoft.com/office/drawing/2014/main" id="{1F4C9CA2-B224-40CD-8DB2-CAE478D236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4416" y="1675643"/>
            <a:ext cx="10202169" cy="1895673"/>
          </a:xfrm>
        </p:spPr>
        <p:txBody>
          <a:bodyPr/>
          <a:lstStyle/>
          <a:p>
            <a:pPr marL="0" indent="0">
              <a:buNone/>
            </a:pPr>
            <a:r>
              <a:rPr lang="id-ID" sz="2800" b="1" u="sng" dirty="0">
                <a:solidFill>
                  <a:srgbClr val="FF0000"/>
                </a:solidFill>
              </a:rPr>
              <a:t>Closing</a:t>
            </a:r>
            <a:r>
              <a:rPr lang="id-ID" sz="2800" dirty="0"/>
              <a:t>: </a:t>
            </a:r>
            <a:r>
              <a:rPr lang="en-US" sz="2800" dirty="0"/>
              <a:t>Herewith I enclose my curriculum vitae with all the important credentials required. I look forward to a positive response after the examination</a:t>
            </a:r>
            <a:endParaRPr lang="id-ID" sz="2800" dirty="0"/>
          </a:p>
          <a:p>
            <a:pPr marL="0" indent="0">
              <a:buNone/>
            </a:pPr>
            <a:endParaRPr lang="id-ID" sz="2800" dirty="0"/>
          </a:p>
          <a:p>
            <a:pPr marL="0" indent="0">
              <a:buNone/>
            </a:pPr>
            <a:r>
              <a:rPr lang="id-ID" sz="2800" dirty="0"/>
              <a:t>6. Complimentary close : Your faithfully, your sincerely, </a:t>
            </a:r>
          </a:p>
          <a:p>
            <a:pPr marL="0" indent="0">
              <a:buNone/>
            </a:pPr>
            <a:r>
              <a:rPr lang="id-ID" sz="2800" dirty="0"/>
              <a:t>7. Signature</a:t>
            </a:r>
            <a:endParaRPr lang="en-US" sz="2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141F7B-AE96-45F9-BC57-F7C861749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Slide Number Placeholder 5" descr="Slide number">
            <a:extLst>
              <a:ext uri="{FF2B5EF4-FFF2-40B4-BE49-F238E27FC236}">
                <a16:creationId xmlns:a16="http://schemas.microsoft.com/office/drawing/2014/main" id="{118AA3A9-97EA-409C-AD65-3CD3B0A58871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11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01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36" y="434642"/>
            <a:ext cx="6891564" cy="830997"/>
          </a:xfrm>
        </p:spPr>
        <p:txBody>
          <a:bodyPr/>
          <a:lstStyle/>
          <a:p>
            <a:r>
              <a:rPr lang="id-ID" sz="3200" b="1" dirty="0">
                <a:solidFill>
                  <a:srgbClr val="002060"/>
                </a:solidFill>
                <a:latin typeface="Comic Sans MS" panose="030F0702030302020204" pitchFamily="66" charset="0"/>
              </a:rPr>
              <a:t>Basic elements of Curriculum vitae</a:t>
            </a:r>
            <a:endParaRPr lang="en-US" sz="3200" b="1" dirty="0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  <p:sp>
        <p:nvSpPr>
          <p:cNvPr id="23" name="Text Placeholder 22" descr="content block 1">
            <a:extLst>
              <a:ext uri="{FF2B5EF4-FFF2-40B4-BE49-F238E27FC236}">
                <a16:creationId xmlns:a16="http://schemas.microsoft.com/office/drawing/2014/main" id="{B88939B0-5B9A-4423-AFD1-CF6B222687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7788" y="1650381"/>
            <a:ext cx="5243649" cy="429457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2400" dirty="0">
                <a:solidFill>
                  <a:srgbClr val="7030A0"/>
                </a:solidFill>
                <a:latin typeface="Comic Sans MS" panose="030F0702030302020204" pitchFamily="66" charset="0"/>
              </a:rPr>
              <a:t>Contact information and identity.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Comic Sans MS" panose="030F0702030302020204" pitchFamily="66" charset="0"/>
              </a:rPr>
              <a:t>A quick summary of your skills.</a:t>
            </a:r>
            <a:endParaRPr lang="id-ID" sz="2400" dirty="0">
              <a:solidFill>
                <a:srgbClr val="7030A0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Comic Sans MS" panose="030F0702030302020204" pitchFamily="66" charset="0"/>
              </a:rPr>
              <a:t>Your various titles, skills, and important related information</a:t>
            </a:r>
            <a:endParaRPr lang="id-ID" sz="2400" dirty="0">
              <a:solidFill>
                <a:srgbClr val="7030A0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Comic Sans MS" panose="030F0702030302020204" pitchFamily="66" charset="0"/>
              </a:rPr>
              <a:t>Your degrees, certifications, additional trainings and skills you've acquired.</a:t>
            </a:r>
            <a:endParaRPr lang="id-ID" sz="2400" dirty="0">
              <a:solidFill>
                <a:srgbClr val="7030A0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Comic Sans MS" panose="030F0702030302020204" pitchFamily="66" charset="0"/>
              </a:rPr>
              <a:t>Your meaningful experiences and involvement in the community, related to the position you are applying for.</a:t>
            </a:r>
          </a:p>
          <a:p>
            <a:br>
              <a:rPr lang="en-US" sz="2400" dirty="0">
                <a:solidFill>
                  <a:srgbClr val="7030A0"/>
                </a:solidFill>
                <a:latin typeface="Comic Sans MS" panose="030F0702030302020204" pitchFamily="66" charset="0"/>
              </a:rPr>
            </a:br>
            <a:endParaRPr lang="en-US" sz="2400" dirty="0">
              <a:solidFill>
                <a:srgbClr val="7030A0"/>
              </a:solidFill>
              <a:latin typeface="Comic Sans MS" panose="030F0702030302020204" pitchFamily="66" charset="0"/>
            </a:endParaRPr>
          </a:p>
          <a:p>
            <a:endParaRPr lang="en-US" sz="2400" dirty="0"/>
          </a:p>
          <a:p>
            <a:br>
              <a:rPr lang="en-US" dirty="0"/>
            </a:br>
            <a:endParaRPr lang="id-ID" sz="2400" dirty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2400" dirty="0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Slide Number Placeholder 5" descr="Slide number">
            <a:extLst>
              <a:ext uri="{FF2B5EF4-FFF2-40B4-BE49-F238E27FC236}">
                <a16:creationId xmlns:a16="http://schemas.microsoft.com/office/drawing/2014/main" id="{11457662-C1A5-4B93-8E30-88025E27C4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12</a:t>
            </a:fld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3" name="Picture Placeholder 2" descr="&lt;strong&gt;person&lt;/strong&gt;, holding, white, paper, brown, wooden, table ...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13" r="27213"/>
          <a:stretch>
            <a:fillRect/>
          </a:stretch>
        </p:blipFill>
        <p:spPr>
          <a:xfrm>
            <a:off x="7315200" y="0"/>
            <a:ext cx="4876800" cy="6244562"/>
          </a:xfr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B025618-C830-4992-9CD3-D9E49BC79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681437" y="0"/>
            <a:ext cx="2966174" cy="6858000"/>
            <a:chOff x="1826589" y="0"/>
            <a:chExt cx="7388298" cy="6858000"/>
          </a:xfrm>
        </p:grpSpPr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8321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Slide Number Placeholder 5" descr="Slide number">
            <a:extLst>
              <a:ext uri="{FF2B5EF4-FFF2-40B4-BE49-F238E27FC236}">
                <a16:creationId xmlns:a16="http://schemas.microsoft.com/office/drawing/2014/main" id="{11457662-C1A5-4B93-8E30-88025E27C4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13</a:t>
            </a:fld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7" name="Picture 6" descr="Borderless &lt;strong&gt;Resume&lt;/strong&gt; - The Workplace Stack Exchan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0" y="104502"/>
            <a:ext cx="9036914" cy="649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2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352CD-2428-4354-BC05-45A107C0B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2E13F-8FF7-4887-9F35-2E84035B1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9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3843375" cy="5175624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Simple Past Tense 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6084" y="609601"/>
            <a:ext cx="5511296" cy="5175624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simple past is a verb tense that is used to talk about things that happened or existed before now. </a:t>
            </a:r>
          </a:p>
          <a:p>
            <a:r>
              <a:rPr lang="en-US">
                <a:solidFill>
                  <a:srgbClr val="FFFFFF"/>
                </a:solidFill>
              </a:rPr>
              <a:t>Example: 	- Patricia </a:t>
            </a:r>
            <a:r>
              <a:rPr lang="en-US" b="1">
                <a:solidFill>
                  <a:srgbClr val="FFFFFF"/>
                </a:solidFill>
              </a:rPr>
              <a:t>entered </a:t>
            </a:r>
            <a:r>
              <a:rPr lang="en-US">
                <a:solidFill>
                  <a:srgbClr val="FFFFFF"/>
                </a:solidFill>
              </a:rPr>
              <a:t>an E-Sport games. </a:t>
            </a:r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</a:rPr>
              <a:t>		- She </a:t>
            </a:r>
            <a:r>
              <a:rPr lang="en-US" b="1">
                <a:solidFill>
                  <a:srgbClr val="FFFFFF"/>
                </a:solidFill>
              </a:rPr>
              <a:t>finished </a:t>
            </a:r>
            <a:r>
              <a:rPr lang="en-US">
                <a:solidFill>
                  <a:srgbClr val="FFFFFF"/>
                </a:solidFill>
              </a:rPr>
              <a:t>her homework at </a:t>
            </a:r>
            <a:r>
              <a:rPr lang="en-US" i="1">
                <a:solidFill>
                  <a:srgbClr val="FFFFFF"/>
                </a:solidFill>
              </a:rPr>
              <a:t>nine o’clock. </a:t>
            </a:r>
            <a:endParaRPr lang="en-US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</a:rPr>
              <a:t>		- My best friend </a:t>
            </a:r>
            <a:r>
              <a:rPr lang="en-US" b="1">
                <a:solidFill>
                  <a:srgbClr val="FFFFFF"/>
                </a:solidFill>
              </a:rPr>
              <a:t>died </a:t>
            </a:r>
            <a:r>
              <a:rPr lang="en-US">
                <a:solidFill>
                  <a:srgbClr val="FFFFFF"/>
                </a:solidFill>
              </a:rPr>
              <a:t>last year. </a:t>
            </a:r>
          </a:p>
          <a:p>
            <a:pPr marL="0" indent="0">
              <a:buNone/>
            </a:pPr>
            <a:endParaRPr lang="en-US">
              <a:solidFill>
                <a:srgbClr val="FFFFFF"/>
              </a:solidFill>
            </a:endParaRPr>
          </a:p>
          <a:p>
            <a:r>
              <a:rPr lang="en-US">
                <a:solidFill>
                  <a:srgbClr val="FFFFFF"/>
                </a:solidFill>
              </a:rPr>
              <a:t>Forming the simple past tense </a:t>
            </a:r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</a:rPr>
              <a:t>1. Affirmative : Subject + Verb 2</a:t>
            </a:r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</a:rPr>
              <a:t>I </a:t>
            </a:r>
            <a:r>
              <a:rPr lang="en-US" b="1">
                <a:solidFill>
                  <a:srgbClr val="FFFFFF"/>
                </a:solidFill>
              </a:rPr>
              <a:t>watched </a:t>
            </a:r>
            <a:r>
              <a:rPr lang="en-US">
                <a:solidFill>
                  <a:srgbClr val="FFFFFF"/>
                </a:solidFill>
              </a:rPr>
              <a:t>Star Wars last night</a:t>
            </a:r>
          </a:p>
          <a:p>
            <a:pPr marL="0" indent="0">
              <a:buNone/>
            </a:pPr>
            <a:endParaRPr lang="en-US">
              <a:solidFill>
                <a:srgbClr val="FFFFFF"/>
              </a:solidFill>
            </a:endParaRPr>
          </a:p>
          <a:p>
            <a:endParaRPr lang="en-US">
              <a:solidFill>
                <a:srgbClr val="FFFFFF"/>
              </a:solidFill>
            </a:endParaRPr>
          </a:p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250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61391"/>
            <a:ext cx="10515600" cy="53155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 Negative : Subject + did + not + bare infinitive </a:t>
            </a:r>
          </a:p>
          <a:p>
            <a:pPr marL="0" indent="0">
              <a:buNone/>
            </a:pPr>
            <a:r>
              <a:rPr lang="en-US" b="1" dirty="0"/>
              <a:t>		I did not watch </a:t>
            </a:r>
            <a:r>
              <a:rPr lang="en-US" dirty="0"/>
              <a:t>Star Wars last night. </a:t>
            </a:r>
          </a:p>
          <a:p>
            <a:pPr marL="0" indent="0">
              <a:buNone/>
            </a:pPr>
            <a:r>
              <a:rPr lang="en-US" dirty="0"/>
              <a:t>3. Interrogative (question) : Did + Subject + bare infinitive? </a:t>
            </a:r>
          </a:p>
          <a:p>
            <a:pPr marL="0" indent="0">
              <a:buNone/>
            </a:pPr>
            <a:r>
              <a:rPr lang="en-US" b="1" dirty="0"/>
              <a:t>		Did you watch </a:t>
            </a:r>
            <a:r>
              <a:rPr lang="en-US" dirty="0"/>
              <a:t>Star Wars last night?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Regular Verb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222" y="3883845"/>
            <a:ext cx="6873102" cy="187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42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9113"/>
            <a:ext cx="10515600" cy="548785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Irregular verbs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588" y="2053064"/>
            <a:ext cx="6742806" cy="153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904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355AF-C799-44F9-91EC-26CC8802F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1479176"/>
            <a:ext cx="6937070" cy="4276166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The past perfect tense in a sentence or conversation describes an event that 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happened in the past before another event in the simple past tense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 was completed in the past. 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It does not matter which event is mentioned first - the tense makes it clear which one happened first.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The situations where a past perfect tense is used are to: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Indicate an event that has occurred and been completed in the past. 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    Example: Johan 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had borrowed 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money from the bank to buy his new car.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Describe an event or action which happened before a definite time in the past. 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   Example: We 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had cleaned up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the terrace before the watchman arrived.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Describe an action that happened in the past before another action took place. 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   Example: We 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had reached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their house after the dinner was over.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Describe a state.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   Example: Their wives 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had become 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good friends at the wedding.</a:t>
            </a:r>
            <a:r>
              <a:rPr lang="en-US" sz="1400" i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 </a:t>
            </a:r>
            <a:endParaRPr lang="en-US" sz="1400" dirty="0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en-US" sz="1100" dirty="0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185C97-836F-4545-8F0D-30C61403A07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80" y="1215390"/>
            <a:ext cx="3669644" cy="44132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4777925" y="528028"/>
            <a:ext cx="32565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Past Perfect Tense</a:t>
            </a:r>
          </a:p>
        </p:txBody>
      </p:sp>
    </p:spTree>
    <p:extLst>
      <p:ext uri="{BB962C8B-B14F-4D97-AF65-F5344CB8AC3E}">
        <p14:creationId xmlns:p14="http://schemas.microsoft.com/office/powerpoint/2010/main" val="3330406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dirty="0"/>
              <a:t>Simple past</a:t>
            </a:r>
            <a:br>
              <a:rPr lang="id-ID" dirty="0"/>
            </a:br>
            <a:r>
              <a:rPr lang="id-ID" dirty="0"/>
              <a:t>past continuous</a:t>
            </a:r>
            <a:br>
              <a:rPr lang="id-ID" dirty="0"/>
            </a:br>
            <a:r>
              <a:rPr lang="id-ID" dirty="0"/>
              <a:t>past perfect</a:t>
            </a:r>
          </a:p>
        </p:txBody>
      </p:sp>
    </p:spTree>
    <p:extLst>
      <p:ext uri="{BB962C8B-B14F-4D97-AF65-F5344CB8AC3E}">
        <p14:creationId xmlns:p14="http://schemas.microsoft.com/office/powerpoint/2010/main" val="1754126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title">
            <a:extLst>
              <a:ext uri="{FF2B5EF4-FFF2-40B4-BE49-F238E27FC236}">
                <a16:creationId xmlns:a16="http://schemas.microsoft.com/office/drawing/2014/main" id="{28BAA8DA-C40B-4AB9-9407-30FB703351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9097" y="927463"/>
            <a:ext cx="6114797" cy="2761343"/>
          </a:xfrm>
        </p:spPr>
        <p:txBody>
          <a:bodyPr/>
          <a:lstStyle/>
          <a:p>
            <a:pPr algn="ctr"/>
            <a:r>
              <a:rPr lang="id-ID" dirty="0"/>
              <a:t>WRITING APPLICATION LETTER </a:t>
            </a:r>
            <a:br>
              <a:rPr lang="id-ID" dirty="0"/>
            </a:br>
            <a:r>
              <a:rPr lang="id-ID" dirty="0"/>
              <a:t>&amp; </a:t>
            </a:r>
            <a:br>
              <a:rPr lang="id-ID" dirty="0"/>
            </a:br>
            <a:r>
              <a:rPr lang="id-ID" dirty="0"/>
              <a:t>CV (CURRICULUM VITAE)</a:t>
            </a:r>
            <a:br>
              <a:rPr lang="id-ID" dirty="0"/>
            </a:br>
            <a:endParaRPr lang="en-US" dirty="0"/>
          </a:p>
        </p:txBody>
      </p:sp>
      <p:sp>
        <p:nvSpPr>
          <p:cNvPr id="12" name="Subtitle 11" descr="subtitle">
            <a:extLst>
              <a:ext uri="{FF2B5EF4-FFF2-40B4-BE49-F238E27FC236}">
                <a16:creationId xmlns:a16="http://schemas.microsoft.com/office/drawing/2014/main" id="{B28A8D9C-5123-4D2B-9272-016EF90E0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7010" y="5212080"/>
            <a:ext cx="4178808" cy="1097280"/>
          </a:xfrm>
        </p:spPr>
        <p:txBody>
          <a:bodyPr/>
          <a:lstStyle/>
          <a:p>
            <a:endParaRPr lang="id-ID" dirty="0"/>
          </a:p>
          <a:p>
            <a:r>
              <a:rPr lang="id-ID" dirty="0"/>
              <a:t>UNIVERSITAS DIAN NUSWANTORO</a:t>
            </a:r>
          </a:p>
          <a:p>
            <a:r>
              <a:rPr lang="id-ID" dirty="0"/>
              <a:t>SEMARANG</a:t>
            </a:r>
          </a:p>
          <a:p>
            <a:endParaRPr lang="id-ID" dirty="0"/>
          </a:p>
        </p:txBody>
      </p:sp>
      <p:pic>
        <p:nvPicPr>
          <p:cNvPr id="3" name="Picture 2" descr="Free photo Dream &lt;strong&gt;Job&lt;/strong&gt; Online &lt;strong&gt;Application&lt;/strong&gt; &lt;strong&gt;Job&lt;/strong&gt; &lt;strong&gt;Job&lt;/strong&gt;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59" y="316411"/>
            <a:ext cx="4654732" cy="57316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1400" y="96121"/>
            <a:ext cx="912973" cy="9129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53142" y="6439989"/>
            <a:ext cx="3069771" cy="287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Liya.umaroh@dsn.dinus.ac.id</a:t>
            </a:r>
          </a:p>
        </p:txBody>
      </p:sp>
    </p:spTree>
    <p:extLst>
      <p:ext uri="{BB962C8B-B14F-4D97-AF65-F5344CB8AC3E}">
        <p14:creationId xmlns:p14="http://schemas.microsoft.com/office/powerpoint/2010/main" val="172556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REGULAR AND IRREGULAR VERB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103313" y="2052638"/>
          <a:ext cx="8947150" cy="10109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473575">
                  <a:extLst>
                    <a:ext uri="{9D8B030D-6E8A-4147-A177-3AD203B41FA5}">
                      <a16:colId xmlns:a16="http://schemas.microsoft.com/office/drawing/2014/main" val="3225920177"/>
                    </a:ext>
                  </a:extLst>
                </a:gridCol>
                <a:gridCol w="4473575">
                  <a:extLst>
                    <a:ext uri="{9D8B030D-6E8A-4147-A177-3AD203B41FA5}">
                      <a16:colId xmlns:a16="http://schemas.microsoft.com/office/drawing/2014/main" val="3889868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d-ID" dirty="0"/>
                        <a:t>REGULAR VERB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IRREGULAR VERB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725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dirty="0"/>
                        <a:t>V1= study v2= studied</a:t>
                      </a:r>
                      <a:r>
                        <a:rPr lang="id-ID" baseline="0" dirty="0"/>
                        <a:t> v3=studied</a:t>
                      </a:r>
                    </a:p>
                    <a:p>
                      <a:r>
                        <a:rPr lang="id-ID" baseline="0" dirty="0"/>
                        <a:t>V1= work    v2=worked  v3=worked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V1=learn  v2= learnt  v3 =learnt</a:t>
                      </a:r>
                    </a:p>
                    <a:p>
                      <a:r>
                        <a:rPr lang="id-ID" dirty="0"/>
                        <a:t>V1= Let</a:t>
                      </a:r>
                      <a:r>
                        <a:rPr lang="id-ID" baseline="0" dirty="0"/>
                        <a:t>      v2= </a:t>
                      </a:r>
                      <a:r>
                        <a:rPr lang="id-ID" dirty="0"/>
                        <a:t>let</a:t>
                      </a:r>
                      <a:r>
                        <a:rPr lang="id-ID" baseline="0" dirty="0"/>
                        <a:t>        v3=</a:t>
                      </a:r>
                      <a:r>
                        <a:rPr lang="id-ID" dirty="0"/>
                        <a:t>let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342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6163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1037998" y="1242741"/>
          <a:ext cx="8947149" cy="4582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982383">
                  <a:extLst>
                    <a:ext uri="{9D8B030D-6E8A-4147-A177-3AD203B41FA5}">
                      <a16:colId xmlns:a16="http://schemas.microsoft.com/office/drawing/2014/main" val="350285235"/>
                    </a:ext>
                  </a:extLst>
                </a:gridCol>
                <a:gridCol w="2982383">
                  <a:extLst>
                    <a:ext uri="{9D8B030D-6E8A-4147-A177-3AD203B41FA5}">
                      <a16:colId xmlns:a16="http://schemas.microsoft.com/office/drawing/2014/main" val="1816665480"/>
                    </a:ext>
                  </a:extLst>
                </a:gridCol>
                <a:gridCol w="2982383">
                  <a:extLst>
                    <a:ext uri="{9D8B030D-6E8A-4147-A177-3AD203B41FA5}">
                      <a16:colId xmlns:a16="http://schemas.microsoft.com/office/drawing/2014/main" val="37531553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d-ID" dirty="0"/>
                        <a:t>SIMPLE PAST TENSE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PAST CONTINUOUS TENSE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PAST PERFECT TENSE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55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dirty="0"/>
                        <a:t>S+V2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S+WAS/WERE+VING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HAD+V3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519495"/>
                  </a:ext>
                </a:extLst>
              </a:tr>
              <a:tr h="928596">
                <a:tc>
                  <a:txBody>
                    <a:bodyPr/>
                    <a:lstStyle/>
                    <a:p>
                      <a:r>
                        <a:rPr lang="id-ID" dirty="0"/>
                        <a:t>Describe</a:t>
                      </a:r>
                      <a:r>
                        <a:rPr lang="id-ID" baseline="0" dirty="0"/>
                        <a:t> past event/activity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describe an activity in progress that gives the background to the main events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dirty="0"/>
                        <a:t>show that one events happened before another</a:t>
                      </a:r>
                    </a:p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313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u="sng" dirty="0"/>
                        <a:t>Time expression</a:t>
                      </a:r>
                      <a:r>
                        <a:rPr lang="id-ID" dirty="0"/>
                        <a:t>: ago, last, yesterday, in 1990, on Saturday, the day before yesterday, last....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u="sng" dirty="0"/>
                        <a:t>Time expression: </a:t>
                      </a:r>
                      <a:r>
                        <a:rPr lang="id-ID" u="none" dirty="0"/>
                        <a:t>while,as,</a:t>
                      </a:r>
                      <a:r>
                        <a:rPr lang="id-ID" u="none" baseline="0" dirty="0"/>
                        <a:t> at that time,at the moment</a:t>
                      </a:r>
                    </a:p>
                    <a:p>
                      <a:endParaRPr lang="id-ID" u="none" baseline="0" dirty="0"/>
                    </a:p>
                    <a:p>
                      <a:endParaRPr lang="id-ID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u="sng" dirty="0"/>
                        <a:t>Time</a:t>
                      </a:r>
                      <a:r>
                        <a:rPr lang="id-ID" u="sng" baseline="0" dirty="0"/>
                        <a:t> expression</a:t>
                      </a:r>
                      <a:r>
                        <a:rPr lang="id-ID" baseline="0" dirty="0"/>
                        <a:t>: already, never, just, before, until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99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u="sng" dirty="0"/>
                        <a:t>Example: </a:t>
                      </a:r>
                      <a:r>
                        <a:rPr lang="id-ID" u="none" dirty="0"/>
                        <a:t>Sinta</a:t>
                      </a:r>
                      <a:r>
                        <a:rPr lang="id-ID" u="none" baseline="0" dirty="0"/>
                        <a:t> joined the competition a year ago</a:t>
                      </a:r>
                      <a:endParaRPr lang="id-ID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u="sng" dirty="0"/>
                        <a:t>Example</a:t>
                      </a:r>
                      <a:r>
                        <a:rPr lang="id-ID" dirty="0"/>
                        <a:t>: He was complaining in his class</a:t>
                      </a:r>
                    </a:p>
                    <a:p>
                      <a:endParaRPr lang="id-ID" dirty="0"/>
                    </a:p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u="sng" dirty="0"/>
                        <a:t>Example: </a:t>
                      </a:r>
                      <a:r>
                        <a:rPr lang="id-ID" u="sng" baseline="0" dirty="0"/>
                        <a:t> </a:t>
                      </a:r>
                      <a:r>
                        <a:rPr lang="id-ID" u="none" baseline="0" dirty="0"/>
                        <a:t>I had already joined the class when the lecturer announced on WhatsApp group</a:t>
                      </a:r>
                      <a:endParaRPr lang="id-ID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330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0108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We use simple past to describe the main events of the story</a:t>
            </a:r>
          </a:p>
          <a:p>
            <a:r>
              <a:rPr lang="id-ID" dirty="0"/>
              <a:t>We use past continuous to describe an activity in progress that gives the background to the main events</a:t>
            </a:r>
          </a:p>
          <a:p>
            <a:r>
              <a:rPr lang="id-ID" dirty="0"/>
              <a:t>We use the past perfect to show that one events happened before another</a:t>
            </a:r>
          </a:p>
        </p:txBody>
      </p:sp>
    </p:spTree>
    <p:extLst>
      <p:ext uri="{BB962C8B-B14F-4D97-AF65-F5344CB8AC3E}">
        <p14:creationId xmlns:p14="http://schemas.microsoft.com/office/powerpoint/2010/main" val="2226691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Past perfect and simple past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d-ID" dirty="0"/>
              <a:t>Example:</a:t>
            </a:r>
          </a:p>
          <a:p>
            <a:pPr marL="0" indent="0">
              <a:buNone/>
            </a:pPr>
            <a:r>
              <a:rPr lang="id-ID" dirty="0"/>
              <a:t>A: I had my first interview at university</a:t>
            </a:r>
          </a:p>
          <a:p>
            <a:pPr marL="0" indent="0">
              <a:buNone/>
            </a:pPr>
            <a:r>
              <a:rPr lang="id-ID" dirty="0"/>
              <a:t>B: You had just passed your exams?</a:t>
            </a:r>
          </a:p>
          <a:p>
            <a:pPr marL="0" indent="0">
              <a:buNone/>
            </a:pPr>
            <a:r>
              <a:rPr lang="id-ID" dirty="0"/>
              <a:t>A: No, try again</a:t>
            </a:r>
          </a:p>
          <a:p>
            <a:pPr marL="0" indent="0">
              <a:buNone/>
            </a:pPr>
            <a:r>
              <a:rPr lang="id-ID" dirty="0"/>
              <a:t>B: You had never been so nervous as when?</a:t>
            </a:r>
          </a:p>
          <a:p>
            <a:pPr marL="0" indent="0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79144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close up of pages in a book">
            <a:extLst>
              <a:ext uri="{FF2B5EF4-FFF2-40B4-BE49-F238E27FC236}">
                <a16:creationId xmlns:a16="http://schemas.microsoft.com/office/drawing/2014/main" id="{18718FBA-CF32-41C2-9D07-1F0F7F19F73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8C94A8D-A234-408C-8281-33CCC01BE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4" name="Title 33" descr="title">
            <a:extLst>
              <a:ext uri="{FF2B5EF4-FFF2-40B4-BE49-F238E27FC236}">
                <a16:creationId xmlns:a16="http://schemas.microsoft.com/office/drawing/2014/main" id="{3749FE94-FC7C-4359-A56E-6C7A87BDE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077" y="4598126"/>
            <a:ext cx="5226449" cy="1123406"/>
          </a:xfrm>
        </p:spPr>
        <p:txBody>
          <a:bodyPr/>
          <a:lstStyle/>
          <a:p>
            <a:br>
              <a:rPr lang="id-ID" sz="4000" b="1" u="sng" dirty="0"/>
            </a:br>
            <a:r>
              <a:rPr lang="id-ID" sz="4000" b="1" u="sng" dirty="0"/>
              <a:t>Curriculum Vitae (CV)</a:t>
            </a:r>
            <a:br>
              <a:rPr lang="id-ID" sz="4000" b="1" u="sng" dirty="0"/>
            </a:br>
            <a:r>
              <a:rPr lang="en-US" sz="4000" dirty="0"/>
              <a:t>a detailed account of </a:t>
            </a:r>
            <a:r>
              <a:rPr lang="id-ID" sz="4000" dirty="0"/>
              <a:t>some</a:t>
            </a:r>
            <a:r>
              <a:rPr lang="en-US" sz="4000" dirty="0"/>
              <a:t>one's work experience, professional training, and educational background, as prepared by a person applying</a:t>
            </a:r>
            <a:r>
              <a:rPr lang="id-ID" sz="4000" dirty="0"/>
              <a:t> Job</a:t>
            </a:r>
            <a:endParaRPr lang="en-US" sz="4000" b="1" u="sng" dirty="0"/>
          </a:p>
        </p:txBody>
      </p:sp>
      <p:sp>
        <p:nvSpPr>
          <p:cNvPr id="35" name="Text Placeholder 34" descr="subtitle">
            <a:extLst>
              <a:ext uri="{FF2B5EF4-FFF2-40B4-BE49-F238E27FC236}">
                <a16:creationId xmlns:a16="http://schemas.microsoft.com/office/drawing/2014/main" id="{3F200E92-5A1F-40B7-AE02-46929BC45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7410" y="667512"/>
            <a:ext cx="3713516" cy="5158522"/>
          </a:xfrm>
        </p:spPr>
        <p:txBody>
          <a:bodyPr/>
          <a:lstStyle/>
          <a:p>
            <a:r>
              <a:rPr lang="id-ID" sz="4000" b="1" u="sng" dirty="0"/>
              <a:t>Application letter </a:t>
            </a:r>
            <a:r>
              <a:rPr lang="id-ID" sz="4000" dirty="0"/>
              <a:t>Carries sequence of information regarding the qualification and experience and it also usually uses to find job</a:t>
            </a:r>
          </a:p>
        </p:txBody>
      </p:sp>
    </p:spTree>
    <p:extLst>
      <p:ext uri="{BB962C8B-B14F-4D97-AF65-F5344CB8AC3E}">
        <p14:creationId xmlns:p14="http://schemas.microsoft.com/office/powerpoint/2010/main" val="107781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books on a shelf">
            <a:extLst>
              <a:ext uri="{FF2B5EF4-FFF2-40B4-BE49-F238E27FC236}">
                <a16:creationId xmlns:a16="http://schemas.microsoft.com/office/drawing/2014/main" id="{0BCD2159-BE65-43D5-9E0A-9EB4B1B2F8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2068" y="0"/>
            <a:ext cx="12192001" cy="6858000"/>
          </a:xfr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8C94A8D-A234-408C-8281-33CCC01BE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D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itle 33" descr="title">
            <a:extLst>
              <a:ext uri="{FF2B5EF4-FFF2-40B4-BE49-F238E27FC236}">
                <a16:creationId xmlns:a16="http://schemas.microsoft.com/office/drawing/2014/main" id="{3749FE94-FC7C-4359-A56E-6C7A87BDE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6266" y="1268403"/>
            <a:ext cx="3508683" cy="377517"/>
          </a:xfrm>
        </p:spPr>
        <p:txBody>
          <a:bodyPr/>
          <a:lstStyle/>
          <a:p>
            <a:r>
              <a:rPr lang="id-ID" sz="1600" dirty="0"/>
              <a:t>Example of  CV</a:t>
            </a:r>
            <a:endParaRPr lang="en-US" sz="1600" dirty="0"/>
          </a:p>
        </p:txBody>
      </p:sp>
      <p:sp>
        <p:nvSpPr>
          <p:cNvPr id="35" name="Text Placeholder 34" descr="subtitle">
            <a:extLst>
              <a:ext uri="{FF2B5EF4-FFF2-40B4-BE49-F238E27FC236}">
                <a16:creationId xmlns:a16="http://schemas.microsoft.com/office/drawing/2014/main" id="{3F200E92-5A1F-40B7-AE02-46929BC45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7251" y="1222684"/>
            <a:ext cx="2801663" cy="423236"/>
          </a:xfrm>
        </p:spPr>
        <p:txBody>
          <a:bodyPr/>
          <a:lstStyle/>
          <a:p>
            <a:r>
              <a:rPr lang="id-ID" dirty="0"/>
              <a:t>Example of application letter</a:t>
            </a:r>
            <a:endParaRPr lang="en-US" dirty="0"/>
          </a:p>
          <a:p>
            <a:endParaRPr lang="en-US" dirty="0"/>
          </a:p>
        </p:txBody>
      </p:sp>
      <p:pic>
        <p:nvPicPr>
          <p:cNvPr id="2" name="Picture 1" descr="File:City University &lt;strong&gt;letter&lt;/strong&gt; of Support.pdf - Wikipedi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50" y="1645920"/>
            <a:ext cx="3445152" cy="4180114"/>
          </a:xfrm>
          <a:prstGeom prst="rect">
            <a:avLst/>
          </a:prstGeom>
        </p:spPr>
      </p:pic>
      <p:pic>
        <p:nvPicPr>
          <p:cNvPr id="3" name="Picture 2" descr="Borderless &lt;strong&gt;Resume&lt;/strong&gt; - The Workplace Stack Exchan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625" y="1645920"/>
            <a:ext cx="3313630" cy="468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1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36" y="434642"/>
            <a:ext cx="6891564" cy="830997"/>
          </a:xfrm>
        </p:spPr>
        <p:txBody>
          <a:bodyPr/>
          <a:lstStyle/>
          <a:p>
            <a:r>
              <a:rPr lang="id-ID" sz="3200" b="1" dirty="0">
                <a:solidFill>
                  <a:srgbClr val="002060"/>
                </a:solidFill>
                <a:latin typeface="Comic Sans MS" panose="030F0702030302020204" pitchFamily="66" charset="0"/>
              </a:rPr>
              <a:t>Basic elements of Aplication Letter</a:t>
            </a:r>
            <a:endParaRPr lang="en-US" sz="3200" b="1" dirty="0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  <p:sp>
        <p:nvSpPr>
          <p:cNvPr id="23" name="Text Placeholder 22" descr="content block 1">
            <a:extLst>
              <a:ext uri="{FF2B5EF4-FFF2-40B4-BE49-F238E27FC236}">
                <a16:creationId xmlns:a16="http://schemas.microsoft.com/office/drawing/2014/main" id="{B88939B0-5B9A-4423-AFD1-CF6B222687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7788" y="1650381"/>
            <a:ext cx="5243649" cy="336867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id-ID" sz="2400" dirty="0">
                <a:solidFill>
                  <a:srgbClr val="002060"/>
                </a:solidFill>
                <a:latin typeface="Comic Sans MS" panose="030F0702030302020204" pitchFamily="66" charset="0"/>
              </a:rPr>
              <a:t>Date of Letter</a:t>
            </a:r>
          </a:p>
          <a:p>
            <a:pPr marL="342900" indent="-342900">
              <a:buFont typeface="+mj-lt"/>
              <a:buAutoNum type="arabicPeriod"/>
            </a:pPr>
            <a:r>
              <a:rPr lang="id-ID" sz="2400" dirty="0">
                <a:solidFill>
                  <a:srgbClr val="002060"/>
                </a:solidFill>
                <a:latin typeface="Comic Sans MS" panose="030F0702030302020204" pitchFamily="66" charset="0"/>
              </a:rPr>
              <a:t>Your Address</a:t>
            </a:r>
          </a:p>
          <a:p>
            <a:pPr marL="342900" indent="-342900">
              <a:buFont typeface="+mj-lt"/>
              <a:buAutoNum type="arabicPeriod"/>
            </a:pPr>
            <a:r>
              <a:rPr lang="id-ID" sz="2400" dirty="0">
                <a:solidFill>
                  <a:srgbClr val="002060"/>
                </a:solidFill>
                <a:latin typeface="Comic Sans MS" panose="030F0702030302020204" pitchFamily="66" charset="0"/>
              </a:rPr>
              <a:t>Company address</a:t>
            </a:r>
          </a:p>
          <a:p>
            <a:pPr marL="342900" indent="-342900">
              <a:buFont typeface="+mj-lt"/>
              <a:buAutoNum type="arabicPeriod"/>
            </a:pPr>
            <a:r>
              <a:rPr lang="id-ID" sz="2400" dirty="0">
                <a:solidFill>
                  <a:srgbClr val="002060"/>
                </a:solidFill>
                <a:latin typeface="Comic Sans MS" panose="030F0702030302020204" pitchFamily="66" charset="0"/>
              </a:rPr>
              <a:t>Salutation</a:t>
            </a:r>
          </a:p>
          <a:p>
            <a:pPr marL="342900" indent="-342900">
              <a:buFont typeface="+mj-lt"/>
              <a:buAutoNum type="arabicPeriod"/>
            </a:pPr>
            <a:r>
              <a:rPr lang="id-ID" sz="2400" dirty="0">
                <a:solidFill>
                  <a:srgbClr val="002060"/>
                </a:solidFill>
                <a:latin typeface="Comic Sans MS" panose="030F0702030302020204" pitchFamily="66" charset="0"/>
              </a:rPr>
              <a:t>Letter content</a:t>
            </a:r>
          </a:p>
          <a:p>
            <a:pPr marL="342900" indent="-342900">
              <a:buFont typeface="+mj-lt"/>
              <a:buAutoNum type="arabicPeriod"/>
            </a:pPr>
            <a:r>
              <a:rPr lang="id-ID" sz="2400" dirty="0">
                <a:solidFill>
                  <a:srgbClr val="002060"/>
                </a:solidFill>
                <a:latin typeface="Comic Sans MS" panose="030F0702030302020204" pitchFamily="66" charset="0"/>
              </a:rPr>
              <a:t>Complimentary close</a:t>
            </a:r>
          </a:p>
          <a:p>
            <a:pPr marL="342900" indent="-342900">
              <a:buFont typeface="+mj-lt"/>
              <a:buAutoNum type="arabicPeriod"/>
            </a:pPr>
            <a:r>
              <a:rPr lang="id-ID" sz="2400" dirty="0">
                <a:solidFill>
                  <a:srgbClr val="002060"/>
                </a:solidFill>
                <a:latin typeface="Comic Sans MS" panose="030F0702030302020204" pitchFamily="66" charset="0"/>
              </a:rPr>
              <a:t>Signature</a:t>
            </a:r>
          </a:p>
          <a:p>
            <a:endParaRPr lang="id-ID" sz="2400" dirty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2400" dirty="0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Slide Number Placeholder 5" descr="Slide number">
            <a:extLst>
              <a:ext uri="{FF2B5EF4-FFF2-40B4-BE49-F238E27FC236}">
                <a16:creationId xmlns:a16="http://schemas.microsoft.com/office/drawing/2014/main" id="{11457662-C1A5-4B93-8E30-88025E27C4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5</a:t>
            </a:fld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3" name="Picture Placeholder 2" descr="&lt;strong&gt;person&lt;/strong&gt;, holding, white, paper, brown, wooden, table ...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13" r="27213"/>
          <a:stretch>
            <a:fillRect/>
          </a:stretch>
        </p:blipFill>
        <p:spPr>
          <a:xfrm>
            <a:off x="7315200" y="0"/>
            <a:ext cx="4876800" cy="6244562"/>
          </a:xfr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B025618-C830-4992-9CD3-D9E49BC79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681437" y="0"/>
            <a:ext cx="2966174" cy="6858000"/>
            <a:chOff x="1826589" y="0"/>
            <a:chExt cx="7388298" cy="6858000"/>
          </a:xfrm>
        </p:grpSpPr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0712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Open book">
            <a:extLst>
              <a:ext uri="{FF2B5EF4-FFF2-40B4-BE49-F238E27FC236}">
                <a16:creationId xmlns:a16="http://schemas.microsoft.com/office/drawing/2014/main" id="{A799F565-1DAB-4AD3-BCE4-5DAC8012F3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C2DDD60-EB1C-44D8-84E1-D86EB3558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63626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2800" b="1" u="sng" dirty="0"/>
              <a:t>How to start writing your application letter?</a:t>
            </a:r>
            <a:endParaRPr lang="en-US" sz="2800" b="1" u="sng" dirty="0"/>
          </a:p>
        </p:txBody>
      </p:sp>
      <p:sp>
        <p:nvSpPr>
          <p:cNvPr id="87" name="Text Placeholder 86" descr="content block 1">
            <a:extLst>
              <a:ext uri="{FF2B5EF4-FFF2-40B4-BE49-F238E27FC236}">
                <a16:creationId xmlns:a16="http://schemas.microsoft.com/office/drawing/2014/main" id="{1F4C9CA2-B224-40CD-8DB2-CAE478D236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1180" y="1887474"/>
            <a:ext cx="10659814" cy="1141031"/>
          </a:xfrm>
        </p:spPr>
        <p:txBody>
          <a:bodyPr/>
          <a:lstStyle/>
          <a:p>
            <a:r>
              <a:rPr lang="id-ID" sz="3200" dirty="0"/>
              <a:t>1. Date of letter :  October 30, 2020</a:t>
            </a:r>
          </a:p>
          <a:p>
            <a:endParaRPr lang="en-US" dirty="0"/>
          </a:p>
        </p:txBody>
      </p:sp>
      <p:sp>
        <p:nvSpPr>
          <p:cNvPr id="88" name="Text Placeholder 87" descr="content block 2">
            <a:extLst>
              <a:ext uri="{FF2B5EF4-FFF2-40B4-BE49-F238E27FC236}">
                <a16:creationId xmlns:a16="http://schemas.microsoft.com/office/drawing/2014/main" id="{D01EBAE5-B81D-4150-B62C-F56241C555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6188" y="2864528"/>
            <a:ext cx="10821528" cy="2908391"/>
          </a:xfrm>
        </p:spPr>
        <p:txBody>
          <a:bodyPr/>
          <a:lstStyle/>
          <a:p>
            <a:r>
              <a:rPr lang="id-ID" sz="3200" dirty="0"/>
              <a:t>2. Your address : </a:t>
            </a:r>
          </a:p>
          <a:p>
            <a:r>
              <a:rPr lang="id-ID" sz="3200" dirty="0"/>
              <a:t>Jessica Miranda</a:t>
            </a:r>
          </a:p>
          <a:p>
            <a:r>
              <a:rPr lang="id-ID" sz="3200" dirty="0"/>
              <a:t>Jl. Cendana no 33 Semarang 50141</a:t>
            </a:r>
          </a:p>
          <a:p>
            <a:r>
              <a:rPr lang="id-ID" sz="3200" dirty="0"/>
              <a:t>Jessica@gmail.com</a:t>
            </a:r>
          </a:p>
          <a:p>
            <a:endParaRPr lang="en-US" sz="32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141F7B-AE96-45F9-BC57-F7C861749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Slide Number Placeholder 5" descr="Slide Number">
            <a:extLst>
              <a:ext uri="{FF2B5EF4-FFF2-40B4-BE49-F238E27FC236}">
                <a16:creationId xmlns:a16="http://schemas.microsoft.com/office/drawing/2014/main" id="{DB02A950-05E3-4691-9BC9-47B314EEA71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6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01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build="p"/>
      <p:bldP spid="8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Open book">
            <a:extLst>
              <a:ext uri="{FF2B5EF4-FFF2-40B4-BE49-F238E27FC236}">
                <a16:creationId xmlns:a16="http://schemas.microsoft.com/office/drawing/2014/main" id="{A799F565-1DAB-4AD3-BCE4-5DAC8012F3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C2DDD60-EB1C-44D8-84E1-D86EB3558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63626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7" name="Text Placeholder 86" descr="content block 1">
            <a:extLst>
              <a:ext uri="{FF2B5EF4-FFF2-40B4-BE49-F238E27FC236}">
                <a16:creationId xmlns:a16="http://schemas.microsoft.com/office/drawing/2014/main" id="{1F4C9CA2-B224-40CD-8DB2-CAE478D236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9993" y="414977"/>
            <a:ext cx="10659814" cy="2762903"/>
          </a:xfrm>
        </p:spPr>
        <p:txBody>
          <a:bodyPr/>
          <a:lstStyle/>
          <a:p>
            <a:r>
              <a:rPr lang="id-ID" sz="3200" dirty="0"/>
              <a:t>3. Company address: </a:t>
            </a:r>
          </a:p>
          <a:p>
            <a:r>
              <a:rPr lang="en-US" sz="3200" i="1" dirty="0"/>
              <a:t>BCA's</a:t>
            </a:r>
            <a:r>
              <a:rPr lang="en-US" sz="3200" dirty="0"/>
              <a:t> Board of Commissioners and Director</a:t>
            </a:r>
            <a:r>
              <a:rPr lang="id-ID" sz="3200" dirty="0"/>
              <a:t>s</a:t>
            </a:r>
          </a:p>
          <a:p>
            <a:r>
              <a:rPr lang="id-ID" sz="3200" dirty="0"/>
              <a:t> Jl MH Thamrin No.1. Grand Indonesia Menara BCA Floor 25 Jakarta 10310</a:t>
            </a:r>
          </a:p>
          <a:p>
            <a:r>
              <a:rPr lang="id-ID" sz="3200" dirty="0"/>
              <a:t>recruitment@bca.co.id</a:t>
            </a:r>
          </a:p>
          <a:p>
            <a:endParaRPr lang="en-US" sz="2000" dirty="0"/>
          </a:p>
        </p:txBody>
      </p:sp>
      <p:sp>
        <p:nvSpPr>
          <p:cNvPr id="88" name="Text Placeholder 87" descr="content block 2">
            <a:extLst>
              <a:ext uri="{FF2B5EF4-FFF2-40B4-BE49-F238E27FC236}">
                <a16:creationId xmlns:a16="http://schemas.microsoft.com/office/drawing/2014/main" id="{D01EBAE5-B81D-4150-B62C-F56241C555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9136" y="3429000"/>
            <a:ext cx="10821528" cy="1326509"/>
          </a:xfrm>
        </p:spPr>
        <p:txBody>
          <a:bodyPr/>
          <a:lstStyle/>
          <a:p>
            <a:r>
              <a:rPr lang="id-ID" sz="3200" dirty="0"/>
              <a:t>4. Salutation, mention their name if you know the name</a:t>
            </a:r>
          </a:p>
          <a:p>
            <a:r>
              <a:rPr lang="id-ID" sz="3200" dirty="0"/>
              <a:t>Dear Mr. Mark/ Dear Mr./Dear Mrs. Marry/Dear Ms/Dear Mrs</a:t>
            </a:r>
          </a:p>
          <a:p>
            <a:endParaRPr lang="id-ID" sz="32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141F7B-AE96-45F9-BC57-F7C861749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Slide Number Placeholder 5" descr="Slide Number">
            <a:extLst>
              <a:ext uri="{FF2B5EF4-FFF2-40B4-BE49-F238E27FC236}">
                <a16:creationId xmlns:a16="http://schemas.microsoft.com/office/drawing/2014/main" id="{DB02A950-05E3-4691-9BC9-47B314EEA71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7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07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build="p"/>
      <p:bldP spid="8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Open book">
            <a:extLst>
              <a:ext uri="{FF2B5EF4-FFF2-40B4-BE49-F238E27FC236}">
                <a16:creationId xmlns:a16="http://schemas.microsoft.com/office/drawing/2014/main" id="{A799F565-1DAB-4AD3-BCE4-5DAC8012F3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C2DDD60-EB1C-44D8-84E1-D86EB3558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63626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5. Letter Content</a:t>
            </a:r>
            <a:endParaRPr lang="en-US" dirty="0"/>
          </a:p>
        </p:txBody>
      </p:sp>
      <p:sp>
        <p:nvSpPr>
          <p:cNvPr id="87" name="Text Placeholder 86" descr="content block 1">
            <a:extLst>
              <a:ext uri="{FF2B5EF4-FFF2-40B4-BE49-F238E27FC236}">
                <a16:creationId xmlns:a16="http://schemas.microsoft.com/office/drawing/2014/main" id="{1F4C9CA2-B224-40CD-8DB2-CAE478D236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id-ID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d-ID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/>
              <a:t>State why you are writing your application letter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/>
              <a:t>Job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/>
              <a:t>Mention how do you heard or see the recruitment</a:t>
            </a:r>
          </a:p>
        </p:txBody>
      </p:sp>
      <p:sp>
        <p:nvSpPr>
          <p:cNvPr id="88" name="Text Placeholder 87" descr="content block 2">
            <a:extLst>
              <a:ext uri="{FF2B5EF4-FFF2-40B4-BE49-F238E27FC236}">
                <a16:creationId xmlns:a16="http://schemas.microsoft.com/office/drawing/2014/main" id="{D01EBAE5-B81D-4150-B62C-F56241C555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71942" y="3434780"/>
            <a:ext cx="2377440" cy="33686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/>
              <a:t>Explain why you are interested in working the employer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/>
              <a:t>Specify your reasons for describing such type of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/>
              <a:t>Emphasize skills or abilities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/>
              <a:t>Why you are the best candidate</a:t>
            </a:r>
          </a:p>
          <a:p>
            <a:endParaRPr lang="en-US" dirty="0"/>
          </a:p>
        </p:txBody>
      </p:sp>
      <p:pic>
        <p:nvPicPr>
          <p:cNvPr id="97" name="Content Placeholder 96" descr="Pencil">
            <a:extLst>
              <a:ext uri="{FF2B5EF4-FFF2-40B4-BE49-F238E27FC236}">
                <a16:creationId xmlns:a16="http://schemas.microsoft.com/office/drawing/2014/main" id="{40D9C27B-A51D-4036-B3F9-56081BD60AB9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4673" y="2738254"/>
            <a:ext cx="548640" cy="548640"/>
          </a:xfrm>
        </p:spPr>
      </p:pic>
      <p:sp>
        <p:nvSpPr>
          <p:cNvPr id="90" name="Text Placeholder 89" descr="content block 3">
            <a:extLst>
              <a:ext uri="{FF2B5EF4-FFF2-40B4-BE49-F238E27FC236}">
                <a16:creationId xmlns:a16="http://schemas.microsoft.com/office/drawing/2014/main" id="{AC38A326-FA47-4BD6-B27D-DEB6A4485A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92864" y="3429000"/>
            <a:ext cx="2377440" cy="33686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/>
              <a:t>Indicate your desire for a personal interview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/>
              <a:t>You may suggest alternative date/time or advise of your flexibility time, and would like to set up an interview or say you are willing to accomodate the company’s schedule and request.</a:t>
            </a:r>
          </a:p>
          <a:p>
            <a:endParaRPr lang="id-ID" dirty="0"/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141F7B-AE96-45F9-BC57-F7C861749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Slide Number Placeholder 5" descr="Slide Number">
            <a:extLst>
              <a:ext uri="{FF2B5EF4-FFF2-40B4-BE49-F238E27FC236}">
                <a16:creationId xmlns:a16="http://schemas.microsoft.com/office/drawing/2014/main" id="{DB02A950-05E3-4691-9BC9-47B314EEA71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8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33185" y="1273753"/>
            <a:ext cx="1899556" cy="6401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/>
              <a:t>Opening paragraph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48731" y="1273753"/>
            <a:ext cx="1899556" cy="6401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/>
              <a:t>middle paragraph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03864" y="1311829"/>
            <a:ext cx="1899556" cy="6401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/>
              <a:t>last paragraph</a:t>
            </a:r>
          </a:p>
        </p:txBody>
      </p:sp>
      <p:pic>
        <p:nvPicPr>
          <p:cNvPr id="27" name="Content Placeholder 96" descr="Pencil">
            <a:extLst>
              <a:ext uri="{FF2B5EF4-FFF2-40B4-BE49-F238E27FC236}">
                <a16:creationId xmlns:a16="http://schemas.microsoft.com/office/drawing/2014/main" id="{40D9C27B-A51D-4036-B3F9-56081BD60AB9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59404" y="2629240"/>
            <a:ext cx="548640" cy="548640"/>
          </a:xfrm>
        </p:spPr>
      </p:pic>
      <p:pic>
        <p:nvPicPr>
          <p:cNvPr id="31" name="Content Placeholder 96" descr="Pencil">
            <a:extLst>
              <a:ext uri="{FF2B5EF4-FFF2-40B4-BE49-F238E27FC236}">
                <a16:creationId xmlns:a16="http://schemas.microsoft.com/office/drawing/2014/main" id="{40D9C27B-A51D-4036-B3F9-56081BD60AB9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8643" y="2580415"/>
            <a:ext cx="548640" cy="548640"/>
          </a:xfrm>
        </p:spPr>
      </p:pic>
    </p:spTree>
    <p:extLst>
      <p:ext uri="{BB962C8B-B14F-4D97-AF65-F5344CB8AC3E}">
        <p14:creationId xmlns:p14="http://schemas.microsoft.com/office/powerpoint/2010/main" val="182610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group of students throwing their graduation caps in the air at sunset">
            <a:extLst>
              <a:ext uri="{FF2B5EF4-FFF2-40B4-BE49-F238E27FC236}">
                <a16:creationId xmlns:a16="http://schemas.microsoft.com/office/drawing/2014/main" id="{039BFAD7-131E-407E-8A28-E4CF6B8977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40A7491-C312-4D36-BA63-6F859CD81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777" y="5626"/>
            <a:ext cx="12191999" cy="6852374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slide 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566391"/>
          </a:xfrm>
        </p:spPr>
        <p:txBody>
          <a:bodyPr/>
          <a:lstStyle/>
          <a:p>
            <a:r>
              <a:rPr lang="id-ID" dirty="0"/>
              <a:t>Example letter content</a:t>
            </a:r>
            <a:endParaRPr lang="en-US" dirty="0"/>
          </a:p>
        </p:txBody>
      </p:sp>
      <p:sp>
        <p:nvSpPr>
          <p:cNvPr id="87" name="Text Placeholder 86" descr="content block 1">
            <a:extLst>
              <a:ext uri="{FF2B5EF4-FFF2-40B4-BE49-F238E27FC236}">
                <a16:creationId xmlns:a16="http://schemas.microsoft.com/office/drawing/2014/main" id="{1F4C9CA2-B224-40CD-8DB2-CAE478D236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4416" y="1675643"/>
            <a:ext cx="10202169" cy="1895673"/>
          </a:xfrm>
        </p:spPr>
        <p:txBody>
          <a:bodyPr/>
          <a:lstStyle/>
          <a:p>
            <a:pPr marL="0" indent="0">
              <a:buNone/>
            </a:pPr>
            <a:r>
              <a:rPr lang="id-ID" sz="2800" b="1" u="sng" dirty="0">
                <a:solidFill>
                  <a:srgbClr val="FF0000"/>
                </a:solidFill>
              </a:rPr>
              <a:t>Opening</a:t>
            </a:r>
            <a:r>
              <a:rPr lang="id-ID" sz="2800" dirty="0"/>
              <a:t> : </a:t>
            </a:r>
            <a:r>
              <a:rPr lang="en-US" sz="2800" dirty="0"/>
              <a:t>I am writing to apply for the programmer position advertised in </a:t>
            </a:r>
            <a:r>
              <a:rPr lang="id-ID" sz="2800" dirty="0"/>
              <a:t>Official website BCA</a:t>
            </a:r>
            <a:r>
              <a:rPr lang="en-US" sz="2800" dirty="0"/>
              <a:t>. As requested, I enclose a completed job application, my certification, my </a:t>
            </a:r>
            <a:r>
              <a:rPr lang="id-ID" sz="2800" dirty="0"/>
              <a:t> CV</a:t>
            </a:r>
            <a:r>
              <a:rPr lang="en-US" sz="2800" dirty="0"/>
              <a:t>, and three references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141F7B-AE96-45F9-BC57-F7C861749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Slide Number Placeholder 5" descr="Slide number">
            <a:extLst>
              <a:ext uri="{FF2B5EF4-FFF2-40B4-BE49-F238E27FC236}">
                <a16:creationId xmlns:a16="http://schemas.microsoft.com/office/drawing/2014/main" id="{118AA3A9-97EA-409C-AD65-3CD3B0A58871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9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21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45</TotalTime>
  <Words>1134</Words>
  <Application>Microsoft Office PowerPoint</Application>
  <PresentationFormat>Widescreen</PresentationFormat>
  <Paragraphs>138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Cambria</vt:lpstr>
      <vt:lpstr>Comic Sans MS</vt:lpstr>
      <vt:lpstr>Corbel</vt:lpstr>
      <vt:lpstr>Trebuchet MS</vt:lpstr>
      <vt:lpstr>Wingdings 3</vt:lpstr>
      <vt:lpstr>Facet</vt:lpstr>
      <vt:lpstr>MEETING 3 JOB INTERVIEW </vt:lpstr>
      <vt:lpstr>WRITING APPLICATION LETTER  &amp;  CV (CURRICULUM VITAE) </vt:lpstr>
      <vt:lpstr> Curriculum Vitae (CV) a detailed account of someone's work experience, professional training, and educational background, as prepared by a person applying Job</vt:lpstr>
      <vt:lpstr>Example of  CV</vt:lpstr>
      <vt:lpstr>Basic elements of Aplication Letter</vt:lpstr>
      <vt:lpstr>How to start writing your application letter?</vt:lpstr>
      <vt:lpstr>PowerPoint Presentation</vt:lpstr>
      <vt:lpstr>5. Letter Content</vt:lpstr>
      <vt:lpstr>Example letter content</vt:lpstr>
      <vt:lpstr>PowerPoint Presentation</vt:lpstr>
      <vt:lpstr>PowerPoint Presentation</vt:lpstr>
      <vt:lpstr>Basic elements of Curriculum vitae</vt:lpstr>
      <vt:lpstr>PowerPoint Presentation</vt:lpstr>
      <vt:lpstr>PowerPoint Presentation</vt:lpstr>
      <vt:lpstr>Simple Past Tense </vt:lpstr>
      <vt:lpstr>PowerPoint Presentation</vt:lpstr>
      <vt:lpstr>PowerPoint Presentation</vt:lpstr>
      <vt:lpstr>PowerPoint Presentation</vt:lpstr>
      <vt:lpstr>Simple past past continuous past perfect</vt:lpstr>
      <vt:lpstr>REGULAR AND IRREGULAR VERB</vt:lpstr>
      <vt:lpstr>PowerPoint Presentation</vt:lpstr>
      <vt:lpstr>PowerPoint Presentation</vt:lpstr>
      <vt:lpstr>Past perfect and simple past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Ranie Rahmanti</cp:lastModifiedBy>
  <cp:revision>9</cp:revision>
  <dcterms:created xsi:type="dcterms:W3CDTF">2021-03-09T15:02:41Z</dcterms:created>
  <dcterms:modified xsi:type="dcterms:W3CDTF">2021-10-13T03:57:51Z</dcterms:modified>
</cp:coreProperties>
</file>